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8" r:id="rId16"/>
    <p:sldId id="279" r:id="rId17"/>
    <p:sldId id="280" r:id="rId18"/>
    <p:sldId id="281" r:id="rId19"/>
    <p:sldId id="274" r:id="rId20"/>
    <p:sldId id="276" r:id="rId21"/>
    <p:sldId id="277" r:id="rId22"/>
    <p:sldId id="28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ное Имя" initials="П.И." lastIdx="1" clrIdx="0">
    <p:extLst>
      <p:ext uri="{19B8F6BF-5375-455C-9EA6-DF929625EA0E}">
        <p15:presenceInfo xmlns:p15="http://schemas.microsoft.com/office/powerpoint/2012/main" userId="Полное Имя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Top 10 Reasons Startups Fail</a:t>
            </a:r>
            <a:endParaRPr lang="ru-R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Лист1!$A$2:$A$11</c:f>
              <c:strCache>
                <c:ptCount val="10"/>
                <c:pt idx="0">
                  <c:v>Product mistimed</c:v>
                </c:pt>
                <c:pt idx="1">
                  <c:v>Lose focus</c:v>
                </c:pt>
                <c:pt idx="2">
                  <c:v>Poor marketing</c:v>
                </c:pt>
                <c:pt idx="3">
                  <c:v>User unfriendly product</c:v>
                </c:pt>
                <c:pt idx="4">
                  <c:v>Product without a business model</c:v>
                </c:pt>
                <c:pt idx="5">
                  <c:v>Pricing / Cost issues</c:v>
                </c:pt>
                <c:pt idx="6">
                  <c:v>Get outcompeted</c:v>
                </c:pt>
                <c:pt idx="7">
                  <c:v>Not the right team</c:v>
                </c:pt>
                <c:pt idx="8">
                  <c:v>Ran out of cash</c:v>
                </c:pt>
                <c:pt idx="9">
                  <c:v>No market need</c:v>
                </c:pt>
              </c:strCache>
            </c:strRef>
          </c:cat>
          <c:val>
            <c:numRef>
              <c:f>Лист1!$B$2:$B$11</c:f>
              <c:numCache>
                <c:formatCode>0%</c:formatCode>
                <c:ptCount val="10"/>
                <c:pt idx="0">
                  <c:v>0.13</c:v>
                </c:pt>
                <c:pt idx="1">
                  <c:v>0.13</c:v>
                </c:pt>
                <c:pt idx="2">
                  <c:v>0.14000000000000001</c:v>
                </c:pt>
                <c:pt idx="3">
                  <c:v>0.17</c:v>
                </c:pt>
                <c:pt idx="4">
                  <c:v>0.17</c:v>
                </c:pt>
                <c:pt idx="5">
                  <c:v>0.18</c:v>
                </c:pt>
                <c:pt idx="6">
                  <c:v>0.19</c:v>
                </c:pt>
                <c:pt idx="7">
                  <c:v>0.23</c:v>
                </c:pt>
                <c:pt idx="8">
                  <c:v>0.28999999999999998</c:v>
                </c:pt>
                <c:pt idx="9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1-42C1-8965-D04F41412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75444808"/>
        <c:axId val="375442184"/>
      </c:barChart>
      <c:catAx>
        <c:axId val="375444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42184"/>
        <c:crosses val="autoZero"/>
        <c:auto val="1"/>
        <c:lblAlgn val="ctr"/>
        <c:lblOffset val="100"/>
        <c:noMultiLvlLbl val="0"/>
      </c:catAx>
      <c:valAx>
        <c:axId val="37544218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375444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4T17:40:41.87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tcube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dengi.ua/business/292210-Kak-zapustit--startap-v-Ukraine--osnovnye-pravila-i-slozhnosti" TargetMode="External"/><Relationship Id="rId3" Type="http://schemas.openxmlformats.org/officeDocument/2006/relationships/hyperlink" Target="https://delo.ua/special/kak-otkryt-biznes-v-ukraine-bez-startovogo-kapitala-335971/" TargetMode="External"/><Relationship Id="rId7" Type="http://schemas.openxmlformats.org/officeDocument/2006/relationships/hyperlink" Target="https://geniusmarketing.me/lab/startap-ideya-kak-zarabotat-svoj-pervyj-million/" TargetMode="External"/><Relationship Id="rId12" Type="http://schemas.openxmlformats.org/officeDocument/2006/relationships/hyperlink" Target="http://www.prostobiz.ua/biznes/razvitie_biznesa/stati/startap_inkubatory_i_biznes_akseleratory_v_ukraine_chto_i_gde_iskat" TargetMode="External"/><Relationship Id="rId2" Type="http://schemas.openxmlformats.org/officeDocument/2006/relationships/hyperlink" Target="https://artjoker.ua/ru/blog/zhiznennyy-tsikl-startapa-from-zero-to-her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omo.ua/na-puti-v-biznes-6-shagov-kak-sozdat-uspeshnyiy-it-startap/" TargetMode="External"/><Relationship Id="rId11" Type="http://schemas.openxmlformats.org/officeDocument/2006/relationships/hyperlink" Target="http://www.polyteco.com/ru/" TargetMode="External"/><Relationship Id="rId5" Type="http://schemas.openxmlformats.org/officeDocument/2006/relationships/hyperlink" Target="https://delo.ua/business/13-oshibok-startapa-v-poiskah-investicij-342309/" TargetMode="External"/><Relationship Id="rId10" Type="http://schemas.openxmlformats.org/officeDocument/2006/relationships/hyperlink" Target="http://growthup.com/ru/" TargetMode="External"/><Relationship Id="rId4" Type="http://schemas.openxmlformats.org/officeDocument/2006/relationships/hyperlink" Target="https://delo.ua/business/kak-sozdat-uspeshnyj-startap-336053/" TargetMode="External"/><Relationship Id="rId9" Type="http://schemas.openxmlformats.org/officeDocument/2006/relationships/hyperlink" Target="http://saas.ru/articles/~etapy-razrabotki-i-razvitiia-startapov~390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1733686"/>
            <a:ext cx="2190750" cy="14573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57573" y="1558875"/>
            <a:ext cx="8876853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Презентация</a:t>
            </a:r>
          </a:p>
          <a:p>
            <a:pPr algn="ctr"/>
            <a:r>
              <a:rPr lang="ru-RU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 дисциплине «Групповая динамика</a:t>
            </a:r>
            <a:br>
              <a:rPr lang="ru-RU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и коммуникации»</a:t>
            </a:r>
            <a:endParaRPr lang="ru-RU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573" y="4781005"/>
            <a:ext cx="6579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Подготовила студентка группы ПЗ-15-2</a:t>
            </a:r>
            <a:br>
              <a:rPr lang="ru-RU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ru-RU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Коваль Анастасия</a:t>
            </a:r>
            <a:endParaRPr lang="en-US" sz="2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62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67" y="-1"/>
            <a:ext cx="4745833" cy="2965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968961" y="1184932"/>
            <a:ext cx="857794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3. </a:t>
            </a:r>
            <a:r>
              <a:rPr lang="ru-RU" sz="2800" b="1" dirty="0" smtClean="0">
                <a:solidFill>
                  <a:srgbClr val="C00000"/>
                </a:solidFill>
              </a:rPr>
              <a:t>MVP</a:t>
            </a:r>
            <a:r>
              <a:rPr lang="en-US" sz="2800" b="1" dirty="0">
                <a:solidFill>
                  <a:srgbClr val="C00000"/>
                </a:solidFill>
              </a:rPr>
              <a:t> (minimum viable product):</a:t>
            </a:r>
          </a:p>
          <a:p>
            <a:r>
              <a:rPr lang="en-US" sz="2400" dirty="0"/>
              <a:t>	- </a:t>
            </a:r>
            <a:r>
              <a:rPr lang="ru-RU" sz="2400" dirty="0"/>
              <a:t>сформировать ТЗ </a:t>
            </a:r>
          </a:p>
          <a:p>
            <a:r>
              <a:rPr lang="ru-RU" sz="2400" dirty="0"/>
              <a:t>	</a:t>
            </a:r>
            <a:r>
              <a:rPr lang="en-US" sz="2400" dirty="0"/>
              <a:t>- </a:t>
            </a:r>
            <a:r>
              <a:rPr lang="ru-RU" sz="2400" dirty="0"/>
              <a:t>создать </a:t>
            </a:r>
            <a:r>
              <a:rPr lang="ru-RU" sz="2400" dirty="0" err="1"/>
              <a:t>оффер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- </a:t>
            </a:r>
            <a:r>
              <a:rPr lang="ru-RU" sz="2400" dirty="0"/>
              <a:t>принять наиболее перспективные направления</a:t>
            </a:r>
          </a:p>
          <a:p>
            <a:r>
              <a:rPr lang="ru-RU" sz="2400" dirty="0"/>
              <a:t>	</a:t>
            </a:r>
            <a:r>
              <a:rPr lang="en-US" sz="2400" dirty="0"/>
              <a:t>- </a:t>
            </a:r>
            <a:r>
              <a:rPr lang="ru-RU" sz="2400" dirty="0"/>
              <a:t>разработать MVP </a:t>
            </a:r>
            <a:r>
              <a:rPr lang="ru-RU" sz="2400" dirty="0" err="1"/>
              <a:t>стартапа</a:t>
            </a:r>
            <a:endParaRPr lang="ru-RU" sz="2400" dirty="0"/>
          </a:p>
          <a:p>
            <a:r>
              <a:rPr lang="ru-RU" sz="2400" dirty="0"/>
              <a:t>	</a:t>
            </a:r>
            <a:r>
              <a:rPr lang="en-US" sz="2400" dirty="0"/>
              <a:t>- </a:t>
            </a:r>
            <a:r>
              <a:rPr lang="ru-RU" sz="2400" dirty="0"/>
              <a:t>запуститься</a:t>
            </a:r>
          </a:p>
          <a:p>
            <a:r>
              <a:rPr lang="ru-RU" sz="2400" dirty="0"/>
              <a:t>	</a:t>
            </a:r>
            <a:r>
              <a:rPr lang="en-US" sz="2400" dirty="0"/>
              <a:t>- </a:t>
            </a:r>
            <a:r>
              <a:rPr lang="ru-RU" sz="2400" dirty="0"/>
              <a:t>проанализировать </a:t>
            </a:r>
            <a:r>
              <a:rPr lang="ru-RU" sz="2400" dirty="0" smtClean="0"/>
              <a:t>результат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68961" y="0"/>
            <a:ext cx="1778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SEED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86" y="4048125"/>
            <a:ext cx="8953500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160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68961" y="1292279"/>
            <a:ext cx="1056349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4. </a:t>
            </a:r>
            <a:r>
              <a:rPr lang="en-US" sz="2800" b="1" dirty="0" smtClean="0">
                <a:solidFill>
                  <a:srgbClr val="C00000"/>
                </a:solidFill>
              </a:rPr>
              <a:t>P</a:t>
            </a:r>
            <a:r>
              <a:rPr lang="ru-RU" sz="2800" b="1" dirty="0" err="1" smtClean="0">
                <a:solidFill>
                  <a:srgbClr val="C00000"/>
                </a:solidFill>
              </a:rPr>
              <a:t>roduct-market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err="1">
                <a:solidFill>
                  <a:srgbClr val="C00000"/>
                </a:solidFill>
              </a:rPr>
              <a:t>fit</a:t>
            </a:r>
            <a:r>
              <a:rPr lang="ru-RU" sz="2800" b="1" dirty="0">
                <a:solidFill>
                  <a:srgbClr val="C00000"/>
                </a:solidFill>
              </a:rPr>
              <a:t> &amp; </a:t>
            </a:r>
            <a:r>
              <a:rPr lang="ru-RU" sz="2800" b="1" dirty="0" err="1">
                <a:solidFill>
                  <a:srgbClr val="C00000"/>
                </a:solidFill>
              </a:rPr>
              <a:t>product-channel</a:t>
            </a:r>
            <a:r>
              <a:rPr lang="ru-RU" sz="2800" b="1" dirty="0">
                <a:solidFill>
                  <a:srgbClr val="C00000"/>
                </a:solidFill>
              </a:rPr>
              <a:t> </a:t>
            </a:r>
            <a:r>
              <a:rPr lang="ru-RU" sz="2800" b="1" dirty="0" err="1">
                <a:solidFill>
                  <a:srgbClr val="C00000"/>
                </a:solidFill>
              </a:rPr>
              <a:t>fit</a:t>
            </a:r>
            <a:r>
              <a:rPr lang="ru-RU" sz="2800" b="1" dirty="0">
                <a:solidFill>
                  <a:srgbClr val="C00000"/>
                </a:solidFill>
              </a:rPr>
              <a:t>:</a:t>
            </a:r>
          </a:p>
          <a:p>
            <a:r>
              <a:rPr lang="ru-RU" sz="2400" dirty="0"/>
              <a:t>	- проработать маркетинговую стратегию</a:t>
            </a:r>
          </a:p>
          <a:p>
            <a:r>
              <a:rPr lang="ru-RU" sz="2400" dirty="0"/>
              <a:t>	- найти свою узкую нишу на рынке</a:t>
            </a:r>
          </a:p>
          <a:p>
            <a:r>
              <a:rPr lang="ru-RU" sz="2400" dirty="0"/>
              <a:t>	- посчитать </a:t>
            </a:r>
            <a:r>
              <a:rPr lang="ru-RU" sz="2400" dirty="0" err="1"/>
              <a:t>Net</a:t>
            </a:r>
            <a:r>
              <a:rPr lang="ru-RU" sz="2400" dirty="0"/>
              <a:t> </a:t>
            </a:r>
            <a:r>
              <a:rPr lang="ru-RU" sz="2400" dirty="0" err="1"/>
              <a:t>Promoter</a:t>
            </a:r>
            <a:r>
              <a:rPr lang="ru-RU" sz="2400" dirty="0"/>
              <a:t> </a:t>
            </a:r>
            <a:r>
              <a:rPr lang="ru-RU" sz="2400" dirty="0" err="1"/>
              <a:t>Score</a:t>
            </a:r>
            <a:endParaRPr lang="ru-RU" sz="2400" dirty="0"/>
          </a:p>
          <a:p>
            <a:r>
              <a:rPr lang="ru-RU" sz="2400" dirty="0"/>
              <a:t>	- сформировать первоначальную клиентскую базу</a:t>
            </a:r>
          </a:p>
          <a:p>
            <a:r>
              <a:rPr lang="ru-RU" sz="2400" dirty="0"/>
              <a:t>	- </a:t>
            </a:r>
            <a:r>
              <a:rPr lang="ru-RU" sz="2400" dirty="0" err="1"/>
              <a:t>language-market</a:t>
            </a:r>
            <a:r>
              <a:rPr lang="ru-RU" sz="2400" dirty="0"/>
              <a:t> </a:t>
            </a:r>
            <a:r>
              <a:rPr lang="ru-RU" sz="2400" dirty="0" err="1"/>
              <a:t>fit</a:t>
            </a:r>
            <a:r>
              <a:rPr lang="ru-RU" sz="2400" dirty="0"/>
              <a:t> </a:t>
            </a:r>
          </a:p>
          <a:p>
            <a:r>
              <a:rPr lang="ru-RU" sz="2400" dirty="0"/>
              <a:t>	- провести </a:t>
            </a:r>
            <a:r>
              <a:rPr lang="ru-RU" sz="2400" dirty="0" err="1" smtClean="0"/>
              <a:t>юзабилити-тестинг</a:t>
            </a:r>
            <a:endParaRPr lang="en-US" sz="2400" dirty="0" smtClean="0"/>
          </a:p>
          <a:p>
            <a:endParaRPr lang="ru-RU" sz="2400" dirty="0"/>
          </a:p>
          <a:p>
            <a:r>
              <a:rPr lang="ru-RU" sz="2800" b="1" dirty="0">
                <a:solidFill>
                  <a:srgbClr val="C00000"/>
                </a:solidFill>
              </a:rPr>
              <a:t>5. </a:t>
            </a:r>
            <a:r>
              <a:rPr lang="en-US" sz="2800" b="1" dirty="0" err="1" smtClean="0">
                <a:solidFill>
                  <a:srgbClr val="C00000"/>
                </a:solidFill>
              </a:rPr>
              <a:t>D</a:t>
            </a:r>
            <a:r>
              <a:rPr lang="ru-RU" sz="2800" b="1" dirty="0" err="1" smtClean="0">
                <a:solidFill>
                  <a:srgbClr val="C00000"/>
                </a:solidFill>
              </a:rPr>
              <a:t>eath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err="1">
                <a:solidFill>
                  <a:srgbClr val="C00000"/>
                </a:solidFill>
              </a:rPr>
              <a:t>of</a:t>
            </a:r>
            <a:r>
              <a:rPr lang="ru-RU" sz="2800" b="1" dirty="0">
                <a:solidFill>
                  <a:srgbClr val="C00000"/>
                </a:solidFill>
              </a:rPr>
              <a:t> </a:t>
            </a:r>
            <a:r>
              <a:rPr lang="ru-RU" sz="2800" b="1" dirty="0" err="1">
                <a:solidFill>
                  <a:srgbClr val="C00000"/>
                </a:solidFill>
              </a:rPr>
              <a:t>valley</a:t>
            </a:r>
            <a:r>
              <a:rPr lang="ru-RU" sz="2800" b="1" dirty="0">
                <a:solidFill>
                  <a:srgbClr val="C00000"/>
                </a:solidFill>
              </a:rPr>
              <a:t>:</a:t>
            </a:r>
          </a:p>
          <a:p>
            <a:r>
              <a:rPr lang="ru-RU" sz="2400" dirty="0"/>
              <a:t>	- накопить ресурсы до запуска продукта</a:t>
            </a:r>
          </a:p>
          <a:p>
            <a:r>
              <a:rPr lang="ru-RU" sz="2400" dirty="0"/>
              <a:t>	- поддерживать </a:t>
            </a:r>
            <a:r>
              <a:rPr lang="ru-RU" sz="2400" dirty="0" err="1"/>
              <a:t>стартап</a:t>
            </a:r>
            <a:r>
              <a:rPr lang="ru-RU" sz="2400" dirty="0"/>
              <a:t>, получая прибыль с дополнительных работ</a:t>
            </a:r>
          </a:p>
          <a:p>
            <a:r>
              <a:rPr lang="ru-RU" sz="2400" dirty="0"/>
              <a:t>	- использовать деньги от FFF </a:t>
            </a:r>
            <a:r>
              <a:rPr lang="en-US" sz="2400" dirty="0"/>
              <a:t>(family, friends, fools)</a:t>
            </a:r>
            <a:endParaRPr lang="ru-RU" sz="2400" dirty="0"/>
          </a:p>
          <a:p>
            <a:r>
              <a:rPr lang="ru-RU" sz="2400" dirty="0"/>
              <a:t>	- интенсивно искать бизнес-ангелов и венчурные фонды</a:t>
            </a:r>
          </a:p>
          <a:p>
            <a:r>
              <a:rPr lang="ru-RU" sz="2400" dirty="0"/>
              <a:t>	- брать кредиты, подаваться на гранты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68961" y="0"/>
            <a:ext cx="1778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SEED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05" y="0"/>
            <a:ext cx="4438595" cy="2886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935044"/>
            <a:ext cx="2667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3" y="0"/>
            <a:ext cx="12196753" cy="685799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196794" y="191006"/>
            <a:ext cx="29160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LAUNCH</a:t>
            </a:r>
            <a:endParaRPr lang="ru-RU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758" y="1206669"/>
            <a:ext cx="65038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solidFill>
                  <a:srgbClr val="FF0000"/>
                </a:solidFill>
              </a:rPr>
              <a:t>Задачи: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усиленно продвигать продукт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помнить о юридических вопросах, например о регистрации бренда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проводить тщательные тесты, оптимизацию и устранение ошибок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совершенствовать и продукт, и бренд </a:t>
            </a:r>
            <a:r>
              <a:rPr lang="ru-RU" sz="2400" dirty="0" smtClean="0">
                <a:solidFill>
                  <a:schemeClr val="bg1"/>
                </a:solidFill>
              </a:rPr>
              <a:t>компании</a:t>
            </a:r>
            <a:endParaRPr lang="ru-RU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</a:rPr>
              <a:t>повторно искать </a:t>
            </a:r>
            <a:r>
              <a:rPr lang="ru-RU" sz="2400" dirty="0" smtClean="0">
                <a:solidFill>
                  <a:schemeClr val="bg1"/>
                </a:solidFill>
              </a:rPr>
              <a:t>инвесторов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22812" y="0"/>
            <a:ext cx="21144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SCALE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1589" y="1537284"/>
            <a:ext cx="468041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solidFill>
                  <a:srgbClr val="C00000"/>
                </a:solidFill>
              </a:rPr>
              <a:t>Задачи: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/>
              <a:t>нанять крутых специалистов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/>
              <a:t>постоянно искать новые ниши, воронки рынка, ЦА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dirty="0"/>
              <a:t>формировать корпоративную </a:t>
            </a:r>
            <a:r>
              <a:rPr lang="ru-RU" sz="2400" dirty="0" smtClean="0"/>
              <a:t>культуру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5" y="1384155"/>
            <a:ext cx="6650182" cy="44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8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4381" y="91440"/>
            <a:ext cx="3238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MATURITY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381" y="1014770"/>
            <a:ext cx="55739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solidFill>
                  <a:srgbClr val="C00000"/>
                </a:solidFill>
              </a:rPr>
              <a:t>Задачи: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/>
              <a:t>делегировать управление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/>
              <a:t>расширить штат, офис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/>
              <a:t>искать возможности открытия филиала за границей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/>
              <a:t>создавать локализированные команды для более эффективных результатов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/>
              <a:t>продолжать расти и </a:t>
            </a:r>
            <a:r>
              <a:rPr lang="ru-RU" sz="2400" dirty="0" smtClean="0"/>
              <a:t>развиваться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54" y="1725572"/>
            <a:ext cx="6268046" cy="3760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21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" y="1805403"/>
            <a:ext cx="11493137" cy="505259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67299" y="-13063"/>
            <a:ext cx="7525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Украинские </a:t>
            </a:r>
            <a:r>
              <a:rPr lang="ru-RU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стартапы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итоги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января 2018 года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443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9" y="834880"/>
            <a:ext cx="11472611" cy="60231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19469" y="6261853"/>
            <a:ext cx="2416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https://petcube.com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19389" y="0"/>
            <a:ext cx="99860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«Самый странный продукт года»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67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9841" y="0"/>
            <a:ext cx="10653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Rentberry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привлек $20 млн на ICO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4" y="1033157"/>
            <a:ext cx="10334399" cy="58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0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57024" y="15127"/>
            <a:ext cx="103310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Стартап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Ring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был 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оценен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 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почти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миллиард долларов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" y="1805403"/>
            <a:ext cx="11493137" cy="50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7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/>
          <a:stretch/>
        </p:blipFill>
        <p:spPr>
          <a:xfrm>
            <a:off x="726141" y="0"/>
            <a:ext cx="11465859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917163" y="0"/>
            <a:ext cx="6575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Вначале была идея…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6529" y="403412"/>
            <a:ext cx="3859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i="1" dirty="0" smtClean="0">
                <a:solidFill>
                  <a:schemeClr val="accent6">
                    <a:lumMod val="75000"/>
                  </a:schemeClr>
                </a:solidFill>
              </a:rPr>
              <a:t>Креативная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i="1" dirty="0" smtClean="0">
                <a:solidFill>
                  <a:srgbClr val="FFC000"/>
                </a:solidFill>
              </a:rPr>
              <a:t>Оригинальная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i="1" dirty="0" smtClean="0">
                <a:solidFill>
                  <a:srgbClr val="0070C0"/>
                </a:solidFill>
              </a:rPr>
              <a:t>Уникальная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i="1" dirty="0" smtClean="0">
                <a:solidFill>
                  <a:srgbClr val="00B050"/>
                </a:solidFill>
              </a:rPr>
              <a:t>Особенная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i="1" dirty="0" smtClean="0">
                <a:solidFill>
                  <a:srgbClr val="7030A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59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t="1441" r="16601" b="23619"/>
          <a:stretch/>
        </p:blipFill>
        <p:spPr>
          <a:xfrm>
            <a:off x="4497977" y="-29147"/>
            <a:ext cx="7694023" cy="687257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04464" y="-14574"/>
            <a:ext cx="5281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Manager</a:t>
            </a:r>
            <a:endParaRPr lang="ru-RU" sz="5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381"/>
          <a:stretch/>
        </p:blipFill>
        <p:spPr>
          <a:xfrm>
            <a:off x="0" y="-14574"/>
            <a:ext cx="463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5" y="2201425"/>
            <a:ext cx="5342071" cy="401149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90658" y="-117566"/>
            <a:ext cx="95375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Как открыть бизнес в 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Украине</a:t>
            </a:r>
            <a:b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без стартового капитала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6007" y="1945016"/>
            <a:ext cx="2782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 smtClean="0"/>
              <a:t>Инвестиции</a:t>
            </a:r>
          </a:p>
          <a:p>
            <a:pPr>
              <a:lnSpc>
                <a:spcPct val="150000"/>
              </a:lnSpc>
            </a:pPr>
            <a:endParaRPr lang="ru-RU" sz="2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/>
              <a:t>Собственные </a:t>
            </a:r>
            <a:r>
              <a:rPr lang="ru-RU" sz="2400" dirty="0" smtClean="0"/>
              <a:t>сбережения</a:t>
            </a:r>
          </a:p>
          <a:p>
            <a:pPr>
              <a:lnSpc>
                <a:spcPct val="150000"/>
              </a:lnSpc>
            </a:pPr>
            <a:endParaRPr lang="ru-RU" sz="2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/>
              <a:t>Монетизация хобби или </a:t>
            </a:r>
            <a:r>
              <a:rPr lang="ru-RU" sz="2400" dirty="0" smtClean="0"/>
              <a:t>знаний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231086" y="1668016"/>
            <a:ext cx="296091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 err="1" smtClean="0"/>
              <a:t>Краудфандинг</a:t>
            </a:r>
            <a:endParaRPr lang="ru-RU" sz="2400" dirty="0" smtClean="0"/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FFF</a:t>
            </a:r>
            <a:r>
              <a:rPr lang="ru-RU" sz="2400" dirty="0" smtClean="0"/>
              <a:t> (</a:t>
            </a:r>
            <a:r>
              <a:rPr lang="en-US" sz="2400" dirty="0"/>
              <a:t>Family, Friends, Fools</a:t>
            </a:r>
            <a:r>
              <a:rPr lang="ru-RU" sz="2400" dirty="0" smtClean="0"/>
              <a:t>)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 smtClean="0"/>
              <a:t>Бизнес </a:t>
            </a:r>
            <a:r>
              <a:rPr lang="ru-RU" sz="2400" dirty="0"/>
              <a:t>с </a:t>
            </a:r>
            <a:r>
              <a:rPr lang="ru-RU" sz="2400" dirty="0" smtClean="0"/>
              <a:t>партнером</a:t>
            </a:r>
          </a:p>
          <a:p>
            <a:pPr>
              <a:lnSpc>
                <a:spcPct val="150000"/>
              </a:lnSpc>
            </a:pPr>
            <a:endParaRPr lang="ru-RU" sz="24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400" dirty="0" smtClean="0"/>
              <a:t>Получить </a:t>
            </a:r>
            <a:r>
              <a:rPr lang="ru-RU" sz="2400" dirty="0"/>
              <a:t>грант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783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85091" y="1836607"/>
            <a:ext cx="77680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Выбрать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нишу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Иметь оригинальную идею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с некой «изюминкой</a:t>
            </a: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»</a:t>
            </a:r>
            <a:endParaRPr lang="ru-RU" sz="2400" dirty="0">
              <a:solidFill>
                <a:srgbClr val="242424"/>
              </a:solidFill>
              <a:latin typeface="PTSans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Правильно и удачно составить рабочую команду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242424"/>
                </a:solidFill>
                <a:latin typeface="PTSansRegular"/>
              </a:rPr>
              <a:t>Тестировать </a:t>
            </a: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идею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Определить целевую аудиторию</a:t>
            </a:r>
            <a:endParaRPr lang="ru-RU" sz="2400" dirty="0">
              <a:solidFill>
                <a:srgbClr val="242424"/>
              </a:solidFill>
              <a:latin typeface="PTSans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242424"/>
                </a:solidFill>
                <a:latin typeface="PTSansRegular"/>
              </a:rPr>
              <a:t>Думать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о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клиентах</a:t>
            </a:r>
            <a:endParaRPr lang="ru-RU" sz="2400" dirty="0">
              <a:solidFill>
                <a:srgbClr val="242424"/>
              </a:solidFill>
              <a:latin typeface="PTSansRegular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242424"/>
                </a:solidFill>
                <a:latin typeface="PTSansRegular"/>
              </a:rPr>
              <a:t>Учиться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в процессе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242424"/>
                </a:solidFill>
                <a:latin typeface="PTSansRegular"/>
              </a:rPr>
              <a:t>Мыслить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в правильном </a:t>
            </a:r>
            <a:r>
              <a:rPr lang="ru-RU" sz="2400" dirty="0">
                <a:solidFill>
                  <a:srgbClr val="242424"/>
                </a:solidFill>
                <a:latin typeface="PTSansRegular"/>
              </a:rPr>
              <a:t>масштабе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b="0" i="0" dirty="0" smtClean="0">
                <a:solidFill>
                  <a:srgbClr val="242424"/>
                </a:solidFill>
                <a:effectLst/>
                <a:latin typeface="PTSansRegular"/>
              </a:rPr>
              <a:t>Анализировать конкурентов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Исследовать рынок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b="0" i="0" dirty="0" smtClean="0">
                <a:solidFill>
                  <a:srgbClr val="242424"/>
                </a:solidFill>
                <a:effectLst/>
                <a:latin typeface="PTSansRegular"/>
              </a:rPr>
              <a:t>Искать и привлекать инвесторов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Посещать </a:t>
            </a:r>
            <a:r>
              <a:rPr lang="ru-RU" sz="2400" dirty="0" err="1" smtClean="0">
                <a:solidFill>
                  <a:srgbClr val="242424"/>
                </a:solidFill>
                <a:latin typeface="PTSansRegular"/>
              </a:rPr>
              <a:t>хабы</a:t>
            </a:r>
            <a:r>
              <a:rPr lang="ru-RU" sz="2400" dirty="0" smtClean="0">
                <a:solidFill>
                  <a:srgbClr val="242424"/>
                </a:solidFill>
                <a:latin typeface="PTSansRegular"/>
              </a:rPr>
              <a:t> и </a:t>
            </a:r>
            <a:r>
              <a:rPr lang="ru-RU" sz="2400" dirty="0" err="1" smtClean="0">
                <a:solidFill>
                  <a:srgbClr val="242424"/>
                </a:solidFill>
                <a:latin typeface="PTSansRegular"/>
              </a:rPr>
              <a:t>коворкинги</a:t>
            </a:r>
            <a:endParaRPr lang="ru-RU" sz="2400" b="0" i="0" dirty="0">
              <a:solidFill>
                <a:srgbClr val="242424"/>
              </a:solidFill>
              <a:effectLst/>
              <a:latin typeface="PTSansRegular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5091" y="26126"/>
            <a:ext cx="9422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Итак, для </a:t>
            </a:r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создания 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успешного</a:t>
            </a:r>
            <a:b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5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стартапа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необходимо: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33" y="1030029"/>
            <a:ext cx="3299167" cy="3299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7" y="3522617"/>
            <a:ext cx="3335383" cy="3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4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9" y="0"/>
            <a:ext cx="9144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09904" y="5828100"/>
            <a:ext cx="71352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внимание!</a:t>
            </a:r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51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5913" y="0"/>
            <a:ext cx="10883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Полезные источники информации: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4384" y="1328569"/>
            <a:ext cx="1028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https://artjoker.ua/ru/blog/zhiznennyy-tsikl-startapa-from-zero-to-hero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</a:t>
            </a:r>
          </a:p>
          <a:p>
            <a:pPr lvl="0"/>
            <a:r>
              <a:rPr lang="en-US" dirty="0">
                <a:hlinkClick r:id="rId3"/>
              </a:rPr>
              <a:t>https://delo.ua/special/kak-otkryt-biznes-v-ukraine-bez-startovogo-kapitala-335971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u="sng" dirty="0">
                <a:hlinkClick r:id="rId4"/>
              </a:rPr>
              <a:t>https://delo.ua/business/kak-sozdat-uspeshnyj-startap-336053/</a:t>
            </a:r>
            <a:r>
              <a:rPr lang="ru-RU" dirty="0"/>
              <a:t> </a:t>
            </a:r>
            <a:endParaRPr lang="en-US" dirty="0"/>
          </a:p>
          <a:p>
            <a:pPr lvl="0"/>
            <a:r>
              <a:rPr lang="ru-RU" u="sng" dirty="0">
                <a:hlinkClick r:id="rId5"/>
              </a:rPr>
              <a:t>https://delo.ua/business/13-oshibok-startapa-v-poiskah-investicij-342309/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>
                <a:hlinkClick r:id="rId6"/>
              </a:rPr>
              <a:t>http://womo.ua/na-puti-v-biznes-6-shagov-kak-sozdat-uspeshnyiy-it-startap</a:t>
            </a:r>
            <a:r>
              <a:rPr lang="en-US" dirty="0" smtClean="0">
                <a:hlinkClick r:id="rId6"/>
              </a:rPr>
              <a:t>/</a:t>
            </a:r>
            <a:r>
              <a:rPr lang="ru-RU" dirty="0" smtClean="0"/>
              <a:t> </a:t>
            </a:r>
          </a:p>
          <a:p>
            <a:r>
              <a:rPr lang="en-US" dirty="0">
                <a:hlinkClick r:id="rId7"/>
              </a:rPr>
              <a:t>https://geniusmarketing.me/lab/startap-ideya-kak-zarabotat-svoj-pervyj-million</a:t>
            </a:r>
            <a:r>
              <a:rPr lang="en-US" dirty="0" smtClean="0">
                <a:hlinkClick r:id="rId7"/>
              </a:rPr>
              <a:t>/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en-US" dirty="0">
                <a:hlinkClick r:id="rId8"/>
              </a:rPr>
              <a:t>http://dengi.ua/business/292210-Kak-zapustit--startap-v-Ukraine--</a:t>
            </a:r>
            <a:r>
              <a:rPr lang="en-US" dirty="0" smtClean="0">
                <a:hlinkClick r:id="rId8"/>
              </a:rPr>
              <a:t>osnovnye-pravila-i-slozhnosti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en-US" dirty="0">
                <a:hlinkClick r:id="rId9"/>
              </a:rPr>
              <a:t>http://saas.ru/articles/~</a:t>
            </a:r>
            <a:r>
              <a:rPr lang="en-US" dirty="0" smtClean="0">
                <a:hlinkClick r:id="rId9"/>
              </a:rPr>
              <a:t>etapy-razrabotki-i-razvitiia-startapov~3904</a:t>
            </a:r>
            <a:r>
              <a:rPr lang="ru-RU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384" y="4596130"/>
            <a:ext cx="9372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0"/>
              </a:rPr>
              <a:t>http</a:t>
            </a:r>
            <a:r>
              <a:rPr lang="en-US" dirty="0">
                <a:hlinkClick r:id="rId10"/>
              </a:rPr>
              <a:t>://growthup.com/ru</a:t>
            </a:r>
            <a:r>
              <a:rPr lang="en-US" dirty="0" smtClean="0">
                <a:hlinkClick r:id="rId10"/>
              </a:rPr>
              <a:t>/</a:t>
            </a:r>
            <a:r>
              <a:rPr lang="ru-RU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1"/>
              </a:rPr>
              <a:t>http://www.polyteco.com/ru</a:t>
            </a:r>
            <a:r>
              <a:rPr lang="en-US" dirty="0" smtClean="0">
                <a:hlinkClick r:id="rId11"/>
              </a:rPr>
              <a:t>/</a:t>
            </a:r>
            <a:r>
              <a:rPr lang="ru-RU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www.prostobiz.ua/biznes/razvitie_biznesa/stati/startap_inkubatory_i_biznes_akseleratory_v_ukraine_chto_i_gde_iskat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03004" y="3636893"/>
            <a:ext cx="107029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Инкубаторы\акселераторы в Украине:</a:t>
            </a:r>
            <a:endParaRPr lang="ru-RU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137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98" y="0"/>
            <a:ext cx="10446602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56415" y="28425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>
                <a:solidFill>
                  <a:srgbClr val="FFFF00"/>
                </a:solidFill>
                <a:latin typeface="Roboto_Own"/>
              </a:rPr>
              <a:t>Чтобы быть успешным и богатым к </a:t>
            </a:r>
            <a:r>
              <a:rPr lang="ru-RU" sz="3600" b="1" dirty="0">
                <a:solidFill>
                  <a:srgbClr val="FFFF00"/>
                </a:solidFill>
                <a:latin typeface="Roboto_Own"/>
              </a:rPr>
              <a:t>50</a:t>
            </a:r>
            <a:r>
              <a:rPr lang="ru-RU" sz="3200" b="1" dirty="0">
                <a:solidFill>
                  <a:srgbClr val="FFFF00"/>
                </a:solidFill>
                <a:latin typeface="Roboto_Own"/>
              </a:rPr>
              <a:t> годам - нужно развиваться и изобретать уже с </a:t>
            </a:r>
            <a:r>
              <a:rPr lang="ru-RU" sz="4000" b="1" dirty="0" smtClean="0">
                <a:solidFill>
                  <a:srgbClr val="FFFF00"/>
                </a:solidFill>
                <a:latin typeface="Roboto_Own"/>
              </a:rPr>
              <a:t>20!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7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3405" y="1763486"/>
            <a:ext cx="110685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b="1" dirty="0" smtClean="0">
                <a:solidFill>
                  <a:srgbClr val="FF0000"/>
                </a:solidFill>
              </a:rPr>
              <a:t>95% </a:t>
            </a:r>
            <a:r>
              <a:rPr lang="ru-RU" sz="4800" b="1" dirty="0" smtClean="0">
                <a:solidFill>
                  <a:srgbClr val="FF0000"/>
                </a:solidFill>
              </a:rPr>
              <a:t>украинских </a:t>
            </a:r>
            <a:r>
              <a:rPr lang="ru-RU" sz="4800" b="1" dirty="0" err="1" smtClean="0">
                <a:solidFill>
                  <a:srgbClr val="FF0000"/>
                </a:solidFill>
              </a:rPr>
              <a:t>стартапов</a:t>
            </a:r>
            <a:r>
              <a:rPr lang="ru-RU" sz="4800" b="1" dirty="0" smtClean="0">
                <a:solidFill>
                  <a:srgbClr val="FF0000"/>
                </a:solidFill>
              </a:rPr>
              <a:t> погибают еще на стадии проекта…*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2298" y="648866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*по данным </a:t>
            </a:r>
            <a:r>
              <a:rPr lang="en-US" dirty="0" smtClean="0"/>
              <a:t>ubr.ua </a:t>
            </a:r>
            <a:r>
              <a:rPr lang="ru-RU" dirty="0" smtClean="0"/>
              <a:t>на 22.02.2018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683622418"/>
              </p:ext>
            </p:extLst>
          </p:nvPr>
        </p:nvGraphicFramePr>
        <p:xfrm>
          <a:off x="796834" y="1018902"/>
          <a:ext cx="8987246" cy="5839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04949" y="78377"/>
            <a:ext cx="117870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Причины «смерти»</a:t>
            </a:r>
            <a:r>
              <a:rPr lang="en-US" sz="4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4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или что может пойти не так?</a:t>
            </a:r>
            <a:endParaRPr lang="ru-RU" sz="4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90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2149" y="1740205"/>
            <a:ext cx="112209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i="1" dirty="0" smtClean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</a:t>
            </a:r>
            <a:r>
              <a:rPr lang="ru-RU" sz="4000" b="1" i="1" dirty="0" err="1" smtClean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стартап</a:t>
            </a:r>
            <a:r>
              <a:rPr lang="ru-RU" sz="4000" b="1" i="1" dirty="0" smtClean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4000" b="1" i="1" dirty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i="1" u="sng" dirty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минимальными</a:t>
            </a:r>
            <a:r>
              <a:rPr lang="ru-RU" sz="4000" b="1" i="1" dirty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вложениями в</a:t>
            </a:r>
            <a:r>
              <a:rPr lang="ru-RU" sz="4000" b="1" i="1" dirty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solidFill>
                  <a:srgbClr val="00206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Украине</a:t>
            </a:r>
            <a:r>
              <a:rPr lang="ru-RU" sz="4000" b="1" i="1" dirty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1" i="1" dirty="0"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более чем </a:t>
            </a:r>
            <a:r>
              <a:rPr lang="ru-RU" sz="4800" b="1" i="1" dirty="0" smtClean="0">
                <a:solidFill>
                  <a:srgbClr val="C00000"/>
                </a:solidFill>
                <a:latin typeface="Franklin Gothic Book (Основной текст)"/>
                <a:ea typeface="Calibri" panose="020F0502020204030204" pitchFamily="34" charset="0"/>
                <a:cs typeface="Times New Roman" panose="02020603050405020304" pitchFamily="18" charset="0"/>
              </a:rPr>
              <a:t>РЕАЛЬНО!</a:t>
            </a:r>
            <a:endParaRPr lang="en-US" sz="4800" b="1" i="1" dirty="0">
              <a:solidFill>
                <a:srgbClr val="C00000"/>
              </a:solidFill>
              <a:latin typeface="Franklin Gothic Book (Основной текст)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00" b="83500" l="650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60" y="2709701"/>
            <a:ext cx="4901837" cy="49018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2696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2" y="1643292"/>
            <a:ext cx="9404087" cy="513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842572" y="-111034"/>
            <a:ext cx="84728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Жизненный цикл </a:t>
            </a:r>
            <a:r>
              <a:rPr lang="ru-RU" sz="5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стартапа</a:t>
            </a: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ru-RU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FROM ZERO TO HERO</a:t>
            </a:r>
            <a:endParaRPr lang="ru-RU" sz="5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88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5" y="1230283"/>
            <a:ext cx="11497715" cy="507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6578" l="0" r="976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51"/>
          <a:stretch/>
        </p:blipFill>
        <p:spPr>
          <a:xfrm>
            <a:off x="1943711" y="952684"/>
            <a:ext cx="8406327" cy="562771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02739" y="26126"/>
            <a:ext cx="70967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Этапы жизни </a:t>
            </a:r>
            <a:r>
              <a:rPr lang="ru-RU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стартапа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8274" y="3148149"/>
            <a:ext cx="131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Growth</a:t>
            </a:r>
            <a:endParaRPr lang="en-US" sz="28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783467" y="6057181"/>
            <a:ext cx="131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Time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49891" y="5568804"/>
            <a:ext cx="100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SEED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410333" y="4749829"/>
            <a:ext cx="147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LAUNCH</a:t>
            </a:r>
            <a:endParaRPr lang="en-US" sz="2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601205" y="3243322"/>
            <a:ext cx="123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SCALE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834845" y="2053553"/>
            <a:ext cx="181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MATURITY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19329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68961" y="0"/>
            <a:ext cx="1778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SEED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8961" y="4517818"/>
            <a:ext cx="49615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2. S</a:t>
            </a:r>
            <a:r>
              <a:rPr lang="ru-RU" sz="2800" b="1" dirty="0" err="1" smtClean="0">
                <a:solidFill>
                  <a:srgbClr val="C00000"/>
                </a:solidFill>
              </a:rPr>
              <a:t>eed</a:t>
            </a:r>
            <a:r>
              <a:rPr lang="ru-RU" sz="2800" b="1" dirty="0" smtClean="0">
                <a:solidFill>
                  <a:srgbClr val="C00000"/>
                </a:solidFill>
              </a:rPr>
              <a:t>:</a:t>
            </a:r>
            <a:endParaRPr lang="ru-RU" sz="2800" b="1" dirty="0">
              <a:solidFill>
                <a:srgbClr val="C00000"/>
              </a:solidFill>
            </a:endParaRPr>
          </a:p>
          <a:p>
            <a:pPr lvl="1"/>
            <a:r>
              <a:rPr lang="en-US" sz="2400" dirty="0" smtClean="0"/>
              <a:t>- </a:t>
            </a:r>
            <a:r>
              <a:rPr lang="ru-RU" sz="2400" dirty="0" smtClean="0"/>
              <a:t>поставить </a:t>
            </a:r>
            <a:r>
              <a:rPr lang="ru-RU" sz="2400" dirty="0"/>
              <a:t>цели</a:t>
            </a:r>
          </a:p>
          <a:p>
            <a:pPr lvl="1"/>
            <a:r>
              <a:rPr lang="en-US" sz="2400" dirty="0" smtClean="0"/>
              <a:t>- </a:t>
            </a:r>
            <a:r>
              <a:rPr lang="ru-RU" sz="2400" dirty="0" smtClean="0"/>
              <a:t>анализировать </a:t>
            </a:r>
            <a:r>
              <a:rPr lang="ru-RU" sz="2400" dirty="0"/>
              <a:t>рынок</a:t>
            </a:r>
          </a:p>
          <a:p>
            <a:pPr lvl="1"/>
            <a:r>
              <a:rPr lang="en-US" sz="2400" dirty="0" smtClean="0"/>
              <a:t>- </a:t>
            </a:r>
            <a:r>
              <a:rPr lang="ru-RU" sz="2400" dirty="0" smtClean="0"/>
              <a:t>определить </a:t>
            </a:r>
            <a:r>
              <a:rPr lang="ru-RU" sz="2400" dirty="0"/>
              <a:t>и изучить клиента</a:t>
            </a:r>
          </a:p>
          <a:p>
            <a:pPr lvl="1"/>
            <a:r>
              <a:rPr lang="en-US" sz="2400" dirty="0" smtClean="0"/>
              <a:t>- </a:t>
            </a:r>
            <a:r>
              <a:rPr lang="ru-RU" sz="2400" dirty="0" smtClean="0"/>
              <a:t>доказать </a:t>
            </a:r>
            <a:r>
              <a:rPr lang="ru-RU" sz="2400" dirty="0"/>
              <a:t>спрос на </a:t>
            </a:r>
            <a:r>
              <a:rPr lang="ru-RU" sz="2400" dirty="0" smtClean="0"/>
              <a:t>продукт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77" y="3169757"/>
            <a:ext cx="5029200" cy="33486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1" y="923330"/>
            <a:ext cx="3446285" cy="344628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33109" y="92333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1. P</a:t>
            </a:r>
            <a:r>
              <a:rPr lang="ru-RU" sz="2800" b="1" dirty="0" err="1">
                <a:solidFill>
                  <a:srgbClr val="C00000"/>
                </a:solidFill>
              </a:rPr>
              <a:t>re-seed</a:t>
            </a:r>
            <a:r>
              <a:rPr lang="en-US" sz="2800" b="1" dirty="0">
                <a:solidFill>
                  <a:srgbClr val="C00000"/>
                </a:solidFill>
              </a:rPr>
              <a:t>:</a:t>
            </a:r>
            <a:endParaRPr lang="ru-RU" sz="2800" b="1" dirty="0">
              <a:solidFill>
                <a:srgbClr val="C00000"/>
              </a:solidFill>
            </a:endParaRPr>
          </a:p>
          <a:p>
            <a:pPr lvl="1"/>
            <a:r>
              <a:rPr lang="en-US" sz="2400" dirty="0"/>
              <a:t>- </a:t>
            </a:r>
            <a:r>
              <a:rPr lang="ru-RU" sz="2400" dirty="0"/>
              <a:t>создать идею или гипотезу продукта</a:t>
            </a:r>
          </a:p>
          <a:p>
            <a:pPr lvl="1"/>
            <a:r>
              <a:rPr lang="en-US" sz="2400" dirty="0"/>
              <a:t>- </a:t>
            </a:r>
            <a:r>
              <a:rPr lang="ru-RU" sz="2400" dirty="0"/>
              <a:t>найти приверженцев</a:t>
            </a:r>
          </a:p>
          <a:p>
            <a:pPr lvl="1"/>
            <a:r>
              <a:rPr lang="ru-RU" sz="2400" dirty="0"/>
              <a:t>- «отшлифовать» идею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33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Урожай</Template>
  <TotalTime>388</TotalTime>
  <Words>362</Words>
  <Application>Microsoft Office PowerPoint</Application>
  <PresentationFormat>Широкоэкранный</PresentationFormat>
  <Paragraphs>120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Courier New</vt:lpstr>
      <vt:lpstr>Franklin Gothic Book</vt:lpstr>
      <vt:lpstr>Franklin Gothic Book (Основной текст)</vt:lpstr>
      <vt:lpstr>PTSansRegular</vt:lpstr>
      <vt:lpstr>Roboto_Own</vt:lpstr>
      <vt:lpstr>Times New Roman</vt:lpstr>
      <vt:lpstr>Wingdings</vt:lpstr>
      <vt:lpstr>Crop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Полное Имя</dc:creator>
  <cp:lastModifiedBy>Полное Имя</cp:lastModifiedBy>
  <cp:revision>54</cp:revision>
  <dcterms:created xsi:type="dcterms:W3CDTF">2018-10-14T14:26:55Z</dcterms:created>
  <dcterms:modified xsi:type="dcterms:W3CDTF">2018-10-16T23:59:19Z</dcterms:modified>
</cp:coreProperties>
</file>